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13"/>
  </p:notesMasterIdLst>
  <p:handoutMasterIdLst>
    <p:handoutMasterId r:id="rId14"/>
  </p:handoutMasterIdLst>
  <p:sldIdLst>
    <p:sldId id="268" r:id="rId3"/>
    <p:sldId id="444" r:id="rId4"/>
    <p:sldId id="446" r:id="rId5"/>
    <p:sldId id="453" r:id="rId6"/>
    <p:sldId id="450" r:id="rId7"/>
    <p:sldId id="429" r:id="rId8"/>
    <p:sldId id="455" r:id="rId9"/>
    <p:sldId id="456" r:id="rId10"/>
    <p:sldId id="434" r:id="rId11"/>
    <p:sldId id="411" r:id="rId12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9900"/>
    <a:srgbClr val="3399FF"/>
    <a:srgbClr val="000099"/>
    <a:srgbClr val="33CC33"/>
    <a:srgbClr val="003366"/>
    <a:srgbClr val="0033C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35" autoAdjust="0"/>
    <p:restoredTop sz="86935" autoAdjust="0"/>
  </p:normalViewPr>
  <p:slideViewPr>
    <p:cSldViewPr>
      <p:cViewPr varScale="1">
        <p:scale>
          <a:sx n="40" d="100"/>
          <a:sy n="40" d="100"/>
        </p:scale>
        <p:origin x="774" y="54"/>
      </p:cViewPr>
      <p:guideLst>
        <p:guide orient="horz" pos="424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44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presProps" Target="presProps.xml" /><Relationship Id="rId10" Type="http://schemas.openxmlformats.org/officeDocument/2006/relationships/slide" Target="slides/slide8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DD79E70-B9FA-44C9-AE9F-6581881853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448CEED-56EB-4B77-B1EC-BEDB8BAE622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B3B904F2-9651-4C22-9E36-4D8CC87774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2D1F994-6120-4C1D-A2AA-57488FFB5E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276F65-B7A4-4E2A-B7E6-6CB1007BC0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67334E6-168C-4248-8BD4-E29026C445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F499BA1-EF75-4E47-8D1A-1C898D9D27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8120163-9874-493B-96A1-63D214F9E1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F951075-8799-44B1-878F-39E37304CA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6EFCC0CB-5025-4B1B-99E5-DA12929D18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C811A671-B07C-459D-A337-8D6C3B72A1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7470ADB-CB7E-42FB-9114-952D20BB4F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C4575DB-1183-4F3A-BA55-77D0AB257E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C2CF0D7B-A721-48C6-B1DE-9E7FADE02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Globally, about 59 million cases and about 1.4 million death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Nigeria, about 66,000 cases and 1000 death</a:t>
            </a:r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FD2F0EB5-29FE-4B8F-A231-461582BFFD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D3FA5B-BFA6-4E1A-A514-175655EDD03D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35ED2CAA-0300-4ADE-90F9-EE0285ED20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6D53F21-9371-430D-920B-CDAF2657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552062F-93D4-42BD-8433-BB36F3FC99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405BA0-B470-45E9-9BFF-CA5DE0C2467A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9E3FBC8-05BC-4AE3-B4C0-A3B230FAA8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F8538742-9F37-43A5-A4A0-EDE231831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A06FDB6-30C0-4DE5-B7A0-5392752E24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C8B3B4-90BA-4B50-9621-77AF3ED03536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6176FCD-7804-43AF-B4C5-3312FCC20B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961D66DE-FF84-4D7A-A8E6-AA3A23785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8B2B32C-1E43-4C4E-BFD6-F6116F5A63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CB1462-D119-4E7D-BB04-06907ACCF61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BC4090D1-01A9-4187-9A99-36802DE4C3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CABB4C8-5DD9-45FD-93D1-EDFD26F16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EC1640B9-BCFB-450A-830D-A081F2D556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4DAC7B-F44B-48CB-A5A9-FB62A6DBDF8B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CDC2DB9-3626-4728-AE38-B18A7175E9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37AE80F-5E5A-4670-A211-3A26632B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22A80550-A49E-4829-A99A-FA684773A2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069D79-8DF3-48E0-B8C0-D1CC0E77C2C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9ECC50-E688-4FCE-BDCE-DE4EF33CB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E55D82-F1CD-4070-9E98-B632C4D2F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67643A-568A-4934-BD5C-D06C19BD96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BA4DD-FE78-4698-AEFE-2FDFBFDA7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96744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E03B9-6CB8-47FC-9615-E1B0FD3B7E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9A4371-96F1-4A5C-A55C-99AF1A3A0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5D3A63-E128-419C-BD88-563BDADFF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90EBC-1B84-40D0-B8B9-03E24ABD1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6385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190625"/>
            <a:ext cx="2743200" cy="4935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90625"/>
            <a:ext cx="8026400" cy="4935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83EB89-AF86-45FE-9D19-01427A90B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D538EC-2E91-4755-8363-1B8D8A5A0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EDC51-AA24-4843-9579-7F72881D2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0A7EAE-614A-4179-A046-867FF1587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28938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0625"/>
            <a:ext cx="10972800" cy="725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133601"/>
            <a:ext cx="5384800" cy="3992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6197600" y="2133601"/>
            <a:ext cx="5384800" cy="39925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E239A6-22AB-44FE-BC22-6730474E6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930EE5-ECEC-46CD-8FBB-474893B3B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3C2E57-2DBA-4CBE-B618-BFB9F48F5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A1B37-BA48-481D-82F4-A995665E58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3006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0625"/>
            <a:ext cx="10972800" cy="725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2133601"/>
            <a:ext cx="10972800" cy="39925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36B460-412D-491D-BB28-8BB30237C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1191C5-5384-4161-B2ED-611F257138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E44B5C-E292-403B-BADD-347C46FB41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1E1A1-AD6E-4A96-A6F8-17993D7EF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55484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F2E1F-5F2E-4E0F-8DF0-C54F9E809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31AA77-D5B7-4D82-9683-612544C4B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2CCF94-55E3-4FCA-90E2-1B13EDE716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198B0-E2B0-4502-BC61-E761FAA0FA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743173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6E4F20-B150-4906-BB5F-6170FA2A0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ECA22B-32E2-4C83-9332-13450B31F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AD6130-1310-48C7-A74A-418EBD869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189DC-8997-4CD8-A4CA-4462049850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546977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A5D379-F718-45C5-A63A-28299E32C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EF93D2-ECCB-471D-AA15-6BEC631AE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EC2D74-44DA-43CD-83B1-B75908303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41302-5360-4A4C-A525-448ECF8ECB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26632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6D732E-875C-4D97-BEE7-7325BB823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F7EAD9-6463-42B4-A106-159903207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A2C215-CEFC-4D03-86E4-FD7F306F5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003AE-B2E3-45D1-82BE-FD4CDCE9D7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18853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948945-1682-4C2E-A326-AE2876E0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3D1383-4955-4F48-95AE-A1C21695E4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0DDC2C-3FC0-4D89-9FA1-19171B2EDD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EC2E5-CA71-4D33-A3E1-3D57CF2142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66862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DEFE5F-3F47-43CD-91F2-4F61B9B87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8D0081-10DD-4609-90AE-F1FBC49D8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035D56-4B05-4CDE-802F-A86814816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15A54-837F-4140-B165-6863B5CE28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98484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3313113" algn="l"/>
              </a:tabLst>
              <a:defRPr sz="3600"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Lucida Sans Unicode" pitchFamily="34" charset="0"/>
                <a:cs typeface="Lucida Sans Unicode" pitchFamily="34" charset="0"/>
              </a:defRPr>
            </a:lvl1pPr>
            <a:lvl2pPr>
              <a:defRPr sz="1800">
                <a:latin typeface="Lucida Sans Unicode" pitchFamily="34" charset="0"/>
                <a:cs typeface="Lucida Sans Unicode" pitchFamily="34" charset="0"/>
              </a:defRPr>
            </a:lvl2pPr>
            <a:lvl3pPr>
              <a:defRPr>
                <a:latin typeface="Lucida Sans Unicode" pitchFamily="34" charset="0"/>
                <a:cs typeface="Lucida Sans Unicode" pitchFamily="34" charset="0"/>
              </a:defRPr>
            </a:lvl3pPr>
            <a:lvl4pPr>
              <a:defRPr>
                <a:latin typeface="Lucida Sans Unicode" pitchFamily="34" charset="0"/>
                <a:cs typeface="Lucida Sans Unicode" pitchFamily="34" charset="0"/>
              </a:defRPr>
            </a:lvl4pPr>
            <a:lvl5pPr>
              <a:defRPr>
                <a:latin typeface="Lucida Sans Unicode" pitchFamily="34" charset="0"/>
                <a:cs typeface="Lucida Sans Unicode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036692-95DE-4F38-A32C-9ACE1EA11D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D4ADB9-DAF5-487A-970C-D1851F741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06FC90-71C0-4D87-BA2E-5ED5C78FF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FAB2B-FA15-4338-B0C9-8077BAEEFC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98371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D00A65-B549-403B-AD29-58B9344C8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13D3CB-C0CC-44CB-BF3C-C12AF1547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DC726E-1C33-4BD2-8D2F-54905661A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15001-6AE6-4E24-90EA-369BFC0D56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046301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DCAA78-2808-40A7-8461-E3F6096A1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53A5-35FE-4F39-9E5F-3487CA337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1AD141-5F11-4228-AA17-76AECD7F1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28F61-0AB7-49C5-902C-7A774DD62A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146747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5991D4-233D-40D4-A0F3-FD4F98D7B5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0E268B-8B09-4700-AD3A-F368502AA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6EE810-ECFB-448D-ADD7-6901CD7DD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93D9D-ECD0-4201-AF27-05D4B5391F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191607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4755FD-85E1-45F0-85A3-89DF0DA132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F42880-44AA-443F-AC5F-DC5823F2E1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48BBB5-8F86-4522-AA83-3CA41A121F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77E30-94A3-4E8E-8C08-E49DAE9055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37594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EB216B-3AA9-409D-BB51-DC2B0D8CD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A99679-CBCB-47A3-8259-E0D30D46A7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396789-BB41-4D94-A2D5-C984C1ACE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EFD59-6BAD-4DE2-9EE1-D9349897A6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9315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A81829-E3FB-456B-BBB2-E06935966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32ABCD-DA18-4165-9072-31014CB30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C33E4-7AA0-4F44-8BA4-3EA0844AE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F6080-7D76-4127-AB42-BEDB3B5107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5604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53848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1"/>
            <a:ext cx="53848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50DE2-B3BC-4E61-A73B-6E49D2042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4079D-B2AA-4244-8C0D-A866F78D2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212BE4-F052-4B10-ADA6-428A24BB1D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537DC-B744-4619-8D52-23695E325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0904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C08601-D546-4579-9B4D-B96DF7E06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D22C6C-1E32-4529-AE44-2B0A997DA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CA4589-A644-4DFE-B48A-C838E8FFF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D08A3-09AB-4C6F-A2E2-B2A2BA535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8947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8805E1-584B-43D6-85A1-5B1963344E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064BCA-6DAB-4458-BE44-045B1A8CE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316389-15CC-4701-83C9-47C263AE8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3C19E-FEF7-44BA-8477-DE51C2946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4430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8230229-70DC-4416-8420-30A4212DB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469656F-BD0C-4C16-BC8C-8395C14D5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0AFD37-ACF1-410A-BC6E-D0704900B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15F58-C091-449A-889E-1E64902FB4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514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76B14C-1D7D-465C-9E7D-BEA17946B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65DBA4-C9E8-4431-AA79-465618522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DE0C93-D4B9-44C2-9D80-768C6ED48C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F3F50-7294-487C-B77A-21BBFF41C5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3677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071326-CB25-4530-B136-D4763B0C8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0ABD81-BD49-4249-9A7C-E725DF3A18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039360-B368-4382-85E0-B5588A585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3C6506-1996-46A2-896A-C43AFEB3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3548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 /><Relationship Id="rId3" Type="http://schemas.openxmlformats.org/officeDocument/2006/relationships/slideLayout" Target="../slideLayouts/slideLayout16.xml" /><Relationship Id="rId7" Type="http://schemas.openxmlformats.org/officeDocument/2006/relationships/slideLayout" Target="../slideLayouts/slideLayout20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5.xml" /><Relationship Id="rId1" Type="http://schemas.openxmlformats.org/officeDocument/2006/relationships/slideLayout" Target="../slideLayouts/slideLayout14.xml" /><Relationship Id="rId6" Type="http://schemas.openxmlformats.org/officeDocument/2006/relationships/slideLayout" Target="../slideLayouts/slideLayout19.xml" /><Relationship Id="rId11" Type="http://schemas.openxmlformats.org/officeDocument/2006/relationships/slideLayout" Target="../slideLayouts/slideLayout24.xml" /><Relationship Id="rId5" Type="http://schemas.openxmlformats.org/officeDocument/2006/relationships/slideLayout" Target="../slideLayouts/slideLayout18.xml" /><Relationship Id="rId10" Type="http://schemas.openxmlformats.org/officeDocument/2006/relationships/slideLayout" Target="../slideLayouts/slideLayout23.xml" /><Relationship Id="rId4" Type="http://schemas.openxmlformats.org/officeDocument/2006/relationships/slideLayout" Target="../slideLayouts/slideLayout17.xml" /><Relationship Id="rId9" Type="http://schemas.openxmlformats.org/officeDocument/2006/relationships/slideLayout" Target="../slideLayouts/slideLayout2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160C95-7AB3-426F-8031-A9F01ED77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190625"/>
            <a:ext cx="109728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DA833C-C429-4F18-A923-3EDFBD2BC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33600"/>
            <a:ext cx="109728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51727552-BEFC-40D1-9D36-9A49D74CFE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3C4F1DF5-A5E3-47C2-B934-46F8B40901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70" name="Rectangle 6">
            <a:extLst>
              <a:ext uri="{FF2B5EF4-FFF2-40B4-BE49-F238E27FC236}">
                <a16:creationId xmlns:a16="http://schemas.microsoft.com/office/drawing/2014/main" id="{2C17EF0C-3541-4DA3-BD94-420A9BC81A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5E303B5-859E-4DCE-B3F7-41211A7B90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3F20083-76D0-4A5F-A355-BD207CD65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3C8172B-9858-4619-AA4A-9B9BF82F8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70340" name="Rectangle 4">
            <a:extLst>
              <a:ext uri="{FF2B5EF4-FFF2-40B4-BE49-F238E27FC236}">
                <a16:creationId xmlns:a16="http://schemas.microsoft.com/office/drawing/2014/main" id="{6CDD5420-73B6-407F-B121-7D91361593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0341" name="Rectangle 5">
            <a:extLst>
              <a:ext uri="{FF2B5EF4-FFF2-40B4-BE49-F238E27FC236}">
                <a16:creationId xmlns:a16="http://schemas.microsoft.com/office/drawing/2014/main" id="{979B1616-3713-4618-9106-4A5AD27912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0342" name="Rectangle 6">
            <a:extLst>
              <a:ext uri="{FF2B5EF4-FFF2-40B4-BE49-F238E27FC236}">
                <a16:creationId xmlns:a16="http://schemas.microsoft.com/office/drawing/2014/main" id="{E766AB51-77AE-426B-AD0E-B41A0D21F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092A0F8-4D4D-4BAF-B365-48145FEB76E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5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5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5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5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5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5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5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9791A2D1-EF8C-4AA8-B9CE-7C9944CD4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950" y="2060575"/>
            <a:ext cx="8712200" cy="403225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GB" altLang="en-US" sz="4000" b="1" dirty="0">
                <a:solidFill>
                  <a:srgbClr val="FFFF00"/>
                </a:solidFill>
                <a:latin typeface="+mj-lt"/>
              </a:rPr>
              <a:t>The 15</a:t>
            </a:r>
            <a:r>
              <a:rPr lang="en-GB" altLang="en-US" sz="4000" b="1" baseline="30000" dirty="0">
                <a:solidFill>
                  <a:srgbClr val="FFFF00"/>
                </a:solidFill>
                <a:latin typeface="+mj-lt"/>
              </a:rPr>
              <a:t>th</a:t>
            </a:r>
            <a:r>
              <a:rPr lang="en-GB" altLang="en-US" sz="4000" b="1" dirty="0">
                <a:solidFill>
                  <a:srgbClr val="FFFF00"/>
                </a:solidFill>
                <a:latin typeface="+mj-lt"/>
              </a:rPr>
              <a:t> LASU VIRTUAL PUBLIC LECTURE</a:t>
            </a: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endParaRPr lang="en-GB" altLang="en-US" sz="4000" b="1" dirty="0">
              <a:solidFill>
                <a:srgbClr val="FFFF00"/>
              </a:solidFill>
              <a:latin typeface="+mj-lt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  <a:defRPr/>
            </a:pPr>
            <a:r>
              <a:rPr lang="en-GB" altLang="en-US" sz="4000" b="1" dirty="0">
                <a:solidFill>
                  <a:schemeClr val="bg1"/>
                </a:solidFill>
                <a:latin typeface="+mj-lt"/>
              </a:rPr>
              <a:t>ICT in The Post COVID-19 world: The Realities, Challenges and Opportunities</a:t>
            </a:r>
          </a:p>
        </p:txBody>
      </p:sp>
      <p:pic>
        <p:nvPicPr>
          <p:cNvPr id="5123" name="Picture 6" descr="lasulogo1.jpg">
            <a:extLst>
              <a:ext uri="{FF2B5EF4-FFF2-40B4-BE49-F238E27FC236}">
                <a16:creationId xmlns:a16="http://schemas.microsoft.com/office/drawing/2014/main" id="{7E694E00-480F-4A60-87AE-B022568C3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115888"/>
            <a:ext cx="204628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11153B75-F3B4-4391-8F08-05ABCB0A7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420938"/>
            <a:ext cx="8208963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Lucida Sans Unicode" pitchFamily="34" charset="0"/>
                <a:ea typeface="+mn-ea"/>
                <a:cs typeface="Lucida Sans Unicode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sz="8000" kern="0" dirty="0">
                <a:solidFill>
                  <a:schemeClr val="bg1"/>
                </a:solidFill>
              </a:rPr>
              <a:t>Happy Listening</a:t>
            </a:r>
            <a:endParaRPr lang="en-GB" sz="2400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C132ACDC-1752-4AB4-B7CA-925DE70ED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-171450"/>
            <a:ext cx="6192838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6000" dirty="0">
                <a:solidFill>
                  <a:schemeClr val="bg1"/>
                </a:solidFill>
              </a:rPr>
              <a:t>Chief Host</a:t>
            </a:r>
          </a:p>
          <a:p>
            <a:pPr marL="0" indent="0">
              <a:buFontTx/>
              <a:buNone/>
              <a:defRPr/>
            </a:pPr>
            <a:r>
              <a:rPr lang="en-GB" sz="2800" b="1" dirty="0">
                <a:solidFill>
                  <a:schemeClr val="bg1"/>
                </a:solidFill>
              </a:rPr>
              <a:t>Professor </a:t>
            </a:r>
            <a:r>
              <a:rPr lang="en-GB" sz="2800" b="1" dirty="0" err="1">
                <a:solidFill>
                  <a:schemeClr val="bg1"/>
                </a:solidFill>
              </a:rPr>
              <a:t>Olanrewaju</a:t>
            </a:r>
            <a:r>
              <a:rPr lang="en-GB" sz="2800" b="1" dirty="0">
                <a:solidFill>
                  <a:schemeClr val="bg1"/>
                </a:solidFill>
              </a:rPr>
              <a:t> A. FAGBOHUN PhD, SAN, NPOM</a:t>
            </a:r>
            <a:endParaRPr lang="en-GB" sz="2400" b="1" dirty="0">
              <a:solidFill>
                <a:schemeClr val="bg1"/>
              </a:solidFill>
            </a:endParaRPr>
          </a:p>
          <a:p>
            <a:pPr marL="514350" indent="-342900"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chemeClr val="bg1"/>
                </a:solidFill>
              </a:rPr>
              <a:t>Senior Advocate of Nigeria</a:t>
            </a:r>
          </a:p>
          <a:p>
            <a:pPr marL="514350" indent="-342900"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chemeClr val="bg1"/>
                </a:solidFill>
              </a:rPr>
              <a:t>National Productivity Merit Award Winner, 2019</a:t>
            </a:r>
          </a:p>
          <a:p>
            <a:pPr marL="514350" indent="-342900"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chemeClr val="bg1"/>
                </a:solidFill>
              </a:rPr>
              <a:t>Professor of Environmental Law</a:t>
            </a:r>
          </a:p>
        </p:txBody>
      </p:sp>
      <p:sp>
        <p:nvSpPr>
          <p:cNvPr id="6147" name="TextBox 3">
            <a:extLst>
              <a:ext uri="{FF2B5EF4-FFF2-40B4-BE49-F238E27FC236}">
                <a16:creationId xmlns:a16="http://schemas.microsoft.com/office/drawing/2014/main" id="{01D399FD-C952-43BC-9FF5-3E820CA3D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550" y="3684588"/>
            <a:ext cx="29956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en-US" sz="2800" b="1">
                <a:solidFill>
                  <a:srgbClr val="FFC000"/>
                </a:solidFill>
              </a:rPr>
              <a:t>Vice-Chancellor</a:t>
            </a:r>
          </a:p>
          <a:p>
            <a:pPr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</a:rPr>
              <a:t>Lagos State </a:t>
            </a:r>
          </a:p>
          <a:p>
            <a:pPr>
              <a:buFontTx/>
              <a:buNone/>
            </a:pPr>
            <a:r>
              <a:rPr lang="en-GB" altLang="en-US" sz="2800" b="1">
                <a:solidFill>
                  <a:schemeClr val="bg1"/>
                </a:solidFill>
              </a:rPr>
              <a:t>University</a:t>
            </a:r>
          </a:p>
        </p:txBody>
      </p:sp>
      <p:pic>
        <p:nvPicPr>
          <p:cNvPr id="6148" name="Picture 5">
            <a:extLst>
              <a:ext uri="{FF2B5EF4-FFF2-40B4-BE49-F238E27FC236}">
                <a16:creationId xmlns:a16="http://schemas.microsoft.com/office/drawing/2014/main" id="{29ED345F-EF1E-4C67-BC97-474C9413D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357188"/>
            <a:ext cx="5448300" cy="65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">
            <a:extLst>
              <a:ext uri="{FF2B5EF4-FFF2-40B4-BE49-F238E27FC236}">
                <a16:creationId xmlns:a16="http://schemas.microsoft.com/office/drawing/2014/main" id="{F301F952-6AFC-4E71-A2E1-2FE35E192F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2" t="3580" b="14278"/>
          <a:stretch>
            <a:fillRect/>
          </a:stretch>
        </p:blipFill>
        <p:spPr bwMode="auto">
          <a:xfrm>
            <a:off x="20638" y="2781300"/>
            <a:ext cx="35845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>
            <a:extLst>
              <a:ext uri="{FF2B5EF4-FFF2-40B4-BE49-F238E27FC236}">
                <a16:creationId xmlns:a16="http://schemas.microsoft.com/office/drawing/2014/main" id="{755934C5-62E1-4D79-82BD-85B6BA7B4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4450"/>
            <a:ext cx="1123473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</a:rPr>
              <a:t>ICT in The Post COVID-19 world: The Realities, Challenges and Opportunities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70EE06BD-BBD0-495B-81A9-1DF237651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3068638"/>
            <a:ext cx="8107363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4400" dirty="0">
                <a:solidFill>
                  <a:schemeClr val="bg1"/>
                </a:solidFill>
              </a:rPr>
              <a:t>Professor Benjamin </a:t>
            </a:r>
            <a:r>
              <a:rPr lang="en-GB" sz="4400" dirty="0" err="1">
                <a:solidFill>
                  <a:schemeClr val="bg1"/>
                </a:solidFill>
              </a:rPr>
              <a:t>Aribisala</a:t>
            </a:r>
            <a:endParaRPr lang="en-GB" sz="4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2800" dirty="0">
                <a:solidFill>
                  <a:schemeClr val="bg1"/>
                </a:solidFill>
              </a:rPr>
              <a:t>Professor of Computer Science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2800" dirty="0">
                <a:solidFill>
                  <a:schemeClr val="bg1"/>
                </a:solidFill>
              </a:rPr>
              <a:t>Director, Directorate of ICT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2800" dirty="0">
                <a:solidFill>
                  <a:schemeClr val="bg1"/>
                </a:solidFill>
              </a:rPr>
              <a:t>Member of Governing Council, LASU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2800" dirty="0">
                <a:solidFill>
                  <a:schemeClr val="bg1"/>
                </a:solidFill>
              </a:rPr>
              <a:t>Immediate past Dean of Science, LASU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DCE8565E-30A5-4074-BB60-ACB29D4AD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2" b="3799"/>
          <a:stretch>
            <a:fillRect/>
          </a:stretch>
        </p:blipFill>
        <p:spPr bwMode="auto">
          <a:xfrm>
            <a:off x="-25400" y="1849438"/>
            <a:ext cx="4079875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id="{9BC8D35C-F779-4128-B98A-73727407C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4450"/>
            <a:ext cx="112347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60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6C8DED0D-A018-4925-8EEA-114E9B085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1557338"/>
            <a:ext cx="11930062" cy="40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It is no more news that COVID-19 is real and it kills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Developed world is already in wave 2, not getting better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It seems things are much better in Nigeria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It is generally believed that COVID-19 will soon be over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Although, we are still required to comply with covid-19 protocols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COVID-19 has affected our lifestyles, economy, education, etc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solidFill>
                  <a:schemeClr val="bg1"/>
                </a:solidFill>
              </a:rPr>
              <a:t>Our focus today is on the challenges, realities and opportunities brought by covid-19 as it relates to ICT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>
            <a:extLst>
              <a:ext uri="{FF2B5EF4-FFF2-40B4-BE49-F238E27FC236}">
                <a16:creationId xmlns:a16="http://schemas.microsoft.com/office/drawing/2014/main" id="{39F02D27-9C7C-4592-B7F9-006F85BA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2276475"/>
            <a:ext cx="9937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en-US" sz="7200" b="1">
                <a:solidFill>
                  <a:schemeClr val="bg1"/>
                </a:solidFill>
              </a:rPr>
              <a:t>Speakers and Topics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9DB7D5CE-7CC7-43D9-9653-99F4B3EE7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1220788"/>
            <a:ext cx="11952288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00"/>
                </a:solidFill>
              </a:rPr>
              <a:t>Education after Covid-19: The Role of ICT</a:t>
            </a:r>
            <a:endParaRPr lang="en-GB" altLang="en-US" sz="4000" b="1">
              <a:solidFill>
                <a:srgbClr val="FFFF00"/>
              </a:solidFill>
            </a:endParaRPr>
          </a:p>
        </p:txBody>
      </p:sp>
      <p:sp>
        <p:nvSpPr>
          <p:cNvPr id="11267" name="TextBox 3">
            <a:extLst>
              <a:ext uri="{FF2B5EF4-FFF2-40B4-BE49-F238E27FC236}">
                <a16:creationId xmlns:a16="http://schemas.microsoft.com/office/drawing/2014/main" id="{5910310B-580D-4384-82FB-0CB05E6B8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0"/>
            <a:ext cx="114490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en-US" sz="6000">
                <a:solidFill>
                  <a:schemeClr val="bg1"/>
                </a:solidFill>
              </a:rPr>
              <a:t>Prof. Manuel Mazzara</a:t>
            </a:r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05E8A0B1-0A07-494D-ADBE-B04D23EB7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5" y="3141663"/>
            <a:ext cx="76073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Professor of Software Engineering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Vice Dean of International Relations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Innopolis University, Russia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Previously worked in Newcastle University, UK</a:t>
            </a:r>
          </a:p>
        </p:txBody>
      </p:sp>
      <p:sp>
        <p:nvSpPr>
          <p:cNvPr id="11269" name="TextBox 1">
            <a:extLst>
              <a:ext uri="{FF2B5EF4-FFF2-40B4-BE49-F238E27FC236}">
                <a16:creationId xmlns:a16="http://schemas.microsoft.com/office/drawing/2014/main" id="{AD097A50-81AC-4068-8F20-6C96A3116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66763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0"/>
              <a:t>1</a:t>
            </a:r>
          </a:p>
        </p:txBody>
      </p:sp>
      <p:pic>
        <p:nvPicPr>
          <p:cNvPr id="11270" name="Picture 1">
            <a:extLst>
              <a:ext uri="{FF2B5EF4-FFF2-40B4-BE49-F238E27FC236}">
                <a16:creationId xmlns:a16="http://schemas.microsoft.com/office/drawing/2014/main" id="{9E696299-8AF1-4BD6-B912-440933E74B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2341563"/>
            <a:ext cx="44005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0E249FFD-756E-4ABB-AD5D-8D943EA31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1220788"/>
            <a:ext cx="11952288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00"/>
                </a:solidFill>
              </a:rPr>
              <a:t>The Realities of ICT in the post Covid-19 World.</a:t>
            </a:r>
          </a:p>
        </p:txBody>
      </p:sp>
      <p:sp>
        <p:nvSpPr>
          <p:cNvPr id="13315" name="TextBox 3">
            <a:extLst>
              <a:ext uri="{FF2B5EF4-FFF2-40B4-BE49-F238E27FC236}">
                <a16:creationId xmlns:a16="http://schemas.microsoft.com/office/drawing/2014/main" id="{CA7DDF10-EEC8-433E-A56F-E445EEE48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0"/>
            <a:ext cx="114490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Chief Toyin Oloniteru</a:t>
            </a:r>
            <a:endParaRPr lang="en-GB" altLang="en-US" sz="6000">
              <a:solidFill>
                <a:schemeClr val="bg1"/>
              </a:solidFill>
            </a:endParaRPr>
          </a:p>
        </p:txBody>
      </p:sp>
      <p:sp>
        <p:nvSpPr>
          <p:cNvPr id="13316" name="TextBox 3">
            <a:extLst>
              <a:ext uri="{FF2B5EF4-FFF2-40B4-BE49-F238E27FC236}">
                <a16:creationId xmlns:a16="http://schemas.microsoft.com/office/drawing/2014/main" id="{4374201A-35E5-4148-8322-ABF9871C5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636838"/>
            <a:ext cx="69850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CEO Spindle Group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Professor of Health Education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Specialist in Community and Environmental Health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Director of Sandwich Program</a:t>
            </a:r>
          </a:p>
        </p:txBody>
      </p:sp>
      <p:sp>
        <p:nvSpPr>
          <p:cNvPr id="13317" name="TextBox 6">
            <a:extLst>
              <a:ext uri="{FF2B5EF4-FFF2-40B4-BE49-F238E27FC236}">
                <a16:creationId xmlns:a16="http://schemas.microsoft.com/office/drawing/2014/main" id="{7DE4C97D-0295-42BC-8863-1BD1DA36F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66763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0"/>
              <a:t>2</a:t>
            </a:r>
          </a:p>
        </p:txBody>
      </p:sp>
      <p:pic>
        <p:nvPicPr>
          <p:cNvPr id="13318" name="Picture 1">
            <a:extLst>
              <a:ext uri="{FF2B5EF4-FFF2-40B4-BE49-F238E27FC236}">
                <a16:creationId xmlns:a16="http://schemas.microsoft.com/office/drawing/2014/main" id="{BEE212DF-36C5-4766-BC53-4F3F33C059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01"/>
          <a:stretch>
            <a:fillRect/>
          </a:stretch>
        </p:blipFill>
        <p:spPr bwMode="auto">
          <a:xfrm>
            <a:off x="192088" y="2003425"/>
            <a:ext cx="4589462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023B634-11ED-4415-9EB6-ACC5C85F5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1220788"/>
            <a:ext cx="11952288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0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00"/>
                </a:solidFill>
              </a:rPr>
              <a:t>The Challenges and Opportunities of ICT in the post Covid-19 World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000" b="1">
              <a:solidFill>
                <a:srgbClr val="FFFF00"/>
              </a:solidFill>
            </a:endParaRPr>
          </a:p>
        </p:txBody>
      </p:sp>
      <p:sp>
        <p:nvSpPr>
          <p:cNvPr id="15363" name="TextBox 3">
            <a:extLst>
              <a:ext uri="{FF2B5EF4-FFF2-40B4-BE49-F238E27FC236}">
                <a16:creationId xmlns:a16="http://schemas.microsoft.com/office/drawing/2014/main" id="{6F2E9698-BF55-4F48-9572-03D3154F0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0"/>
            <a:ext cx="114490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6000" b="1">
                <a:solidFill>
                  <a:schemeClr val="bg1"/>
                </a:solidFill>
              </a:rPr>
              <a:t>Mr. Bolaji Alaba Ojediran</a:t>
            </a:r>
            <a:endParaRPr lang="en-GB" altLang="en-US" sz="6000">
              <a:solidFill>
                <a:schemeClr val="bg1"/>
              </a:solidFill>
            </a:endParaRPr>
          </a:p>
        </p:txBody>
      </p:sp>
      <p:sp>
        <p:nvSpPr>
          <p:cNvPr id="15364" name="TextBox 3">
            <a:extLst>
              <a:ext uri="{FF2B5EF4-FFF2-40B4-BE49-F238E27FC236}">
                <a16:creationId xmlns:a16="http://schemas.microsoft.com/office/drawing/2014/main" id="{E8B9E187-3338-4A72-B156-FA6CED308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781300"/>
            <a:ext cx="6426200" cy="345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Principal System Analyst, Directorate of ICT, LASU</a:t>
            </a:r>
          </a:p>
          <a:p>
            <a:pPr marL="0" lvl="1">
              <a:buFont typeface="Wingdings" panose="05000000000000000000" pitchFamily="2" charset="2"/>
              <a:buChar char="v"/>
            </a:pPr>
            <a:endParaRPr lang="en-GB" altLang="en-US">
              <a:solidFill>
                <a:schemeClr val="bg1"/>
              </a:solidFill>
            </a:endParaRPr>
          </a:p>
          <a:p>
            <a:pPr marL="0"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Certified Forensic Examiner</a:t>
            </a:r>
          </a:p>
          <a:p>
            <a:pPr marL="0" lvl="1">
              <a:buFont typeface="Wingdings" panose="05000000000000000000" pitchFamily="2" charset="2"/>
              <a:buChar char="v"/>
            </a:pPr>
            <a:endParaRPr lang="en-GB" altLang="en-US">
              <a:solidFill>
                <a:schemeClr val="bg1"/>
              </a:solidFill>
            </a:endParaRPr>
          </a:p>
          <a:p>
            <a:pPr marL="0" lvl="1">
              <a:buFont typeface="Wingdings" panose="05000000000000000000" pitchFamily="2" charset="2"/>
              <a:buChar char="v"/>
            </a:pPr>
            <a:r>
              <a:rPr lang="en-GB" altLang="en-US">
                <a:solidFill>
                  <a:schemeClr val="bg1"/>
                </a:solidFill>
              </a:rPr>
              <a:t>An Expert in Web Development and Digital Marketing</a:t>
            </a:r>
          </a:p>
        </p:txBody>
      </p:sp>
      <p:sp>
        <p:nvSpPr>
          <p:cNvPr id="15365" name="TextBox 6">
            <a:extLst>
              <a:ext uri="{FF2B5EF4-FFF2-40B4-BE49-F238E27FC236}">
                <a16:creationId xmlns:a16="http://schemas.microsoft.com/office/drawing/2014/main" id="{39F365F8-AADA-48D9-B68C-132D82C40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66763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0"/>
              <a:t>3</a:t>
            </a:r>
          </a:p>
        </p:txBody>
      </p:sp>
      <p:pic>
        <p:nvPicPr>
          <p:cNvPr id="15366" name="Picture 1">
            <a:extLst>
              <a:ext uri="{FF2B5EF4-FFF2-40B4-BE49-F238E27FC236}">
                <a16:creationId xmlns:a16="http://schemas.microsoft.com/office/drawing/2014/main" id="{96D4A8F3-D473-450A-883B-ADAEB687C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6350"/>
            <a:ext cx="4090988" cy="430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AB23E6B0-57B6-4FB3-8B6D-17FD7B0A9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88" y="1098550"/>
            <a:ext cx="11807825" cy="5099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Each of the speakers is assigned 15 minutes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By invitation of the moderator, </a:t>
            </a:r>
            <a:r>
              <a:rPr lang="en-GB" sz="2400" dirty="0" err="1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panelists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 will speak in this order ;</a:t>
            </a:r>
          </a:p>
          <a:p>
            <a:pPr marL="857250" lvl="1" indent="-457200">
              <a:buFontTx/>
              <a:buAutoNum type="arabicPeriod"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Prof. Manuel MAZZARA 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ea typeface="Lucida Sans Unicode" panose="020B0602030504020204" pitchFamily="34" charset="0"/>
            </a:endParaRPr>
          </a:p>
          <a:p>
            <a:pPr marL="857250" lvl="1" indent="-457200">
              <a:buFontTx/>
              <a:buAutoNum type="arabicPeriod"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Chief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Toyin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 OLONITERU</a:t>
            </a:r>
          </a:p>
          <a:p>
            <a:pPr marL="857250" lvl="1" indent="-457200">
              <a:buFontTx/>
              <a:buAutoNum type="arabicPeriod"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Mr.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Bolaji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 OJEDIRAN 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ea typeface="Lucida Sans Unicode" panose="020B0602030504020204" pitchFamily="34" charset="0"/>
            </a:endParaRPr>
          </a:p>
          <a:p>
            <a:pPr marL="400050" lvl="1" indent="0"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ea typeface="Lucida Sans Unicode" panose="020B0602030504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All participants will be muted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Use chat to ask questions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Questions and answers will be addressed in relevance to </a:t>
            </a:r>
            <a:r>
              <a:rPr lang="en-GB" sz="2400" dirty="0" err="1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panelists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For the purpose of attendance, make sure your 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real name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appears on your device.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GB" sz="2200" dirty="0"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</a:rPr>
              <a:t>To check, click on participants at the bottom right of zoom, then look for your name, if it is not there then you need to rename your device to your real name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3DB13035-84A6-4A68-9911-F015B5E5C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963" y="-171450"/>
            <a:ext cx="1130617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rgbClr val="FFFF00"/>
                </a:solidFill>
              </a:rPr>
              <a:t>Presentation Guide</a:t>
            </a:r>
          </a:p>
        </p:txBody>
      </p:sp>
      <p:grpSp>
        <p:nvGrpSpPr>
          <p:cNvPr id="17412" name="Group 5">
            <a:extLst>
              <a:ext uri="{FF2B5EF4-FFF2-40B4-BE49-F238E27FC236}">
                <a16:creationId xmlns:a16="http://schemas.microsoft.com/office/drawing/2014/main" id="{505345DB-8D34-4C15-B42D-A70D8192CADD}"/>
              </a:ext>
            </a:extLst>
          </p:cNvPr>
          <p:cNvGrpSpPr>
            <a:grpSpLocks/>
          </p:cNvGrpSpPr>
          <p:nvPr/>
        </p:nvGrpSpPr>
        <p:grpSpPr bwMode="auto">
          <a:xfrm>
            <a:off x="479425" y="763588"/>
            <a:ext cx="11161713" cy="5978525"/>
            <a:chOff x="476" y="1026"/>
            <a:chExt cx="4627" cy="3130"/>
          </a:xfrm>
        </p:grpSpPr>
        <p:sp>
          <p:nvSpPr>
            <p:cNvPr id="17413" name="Line 6">
              <a:extLst>
                <a:ext uri="{FF2B5EF4-FFF2-40B4-BE49-F238E27FC236}">
                  <a16:creationId xmlns:a16="http://schemas.microsoft.com/office/drawing/2014/main" id="{420E0050-72F7-493D-8DE9-505A0CE33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4156"/>
              <a:ext cx="4536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Line 7">
              <a:extLst>
                <a:ext uri="{FF2B5EF4-FFF2-40B4-BE49-F238E27FC236}">
                  <a16:creationId xmlns:a16="http://schemas.microsoft.com/office/drawing/2014/main" id="{5CAEC2AE-6B2E-4A6B-B02B-494F667A6F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4111"/>
              <a:ext cx="453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Line 8">
              <a:extLst>
                <a:ext uri="{FF2B5EF4-FFF2-40B4-BE49-F238E27FC236}">
                  <a16:creationId xmlns:a16="http://schemas.microsoft.com/office/drawing/2014/main" id="{11713329-BDBF-41C3-B26A-F72A5A368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1071"/>
              <a:ext cx="453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9">
              <a:extLst>
                <a:ext uri="{FF2B5EF4-FFF2-40B4-BE49-F238E27FC236}">
                  <a16:creationId xmlns:a16="http://schemas.microsoft.com/office/drawing/2014/main" id="{50D70E37-3160-4D16-B97C-6C956C2617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1026"/>
              <a:ext cx="4536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30144</TotalTime>
  <Words>407</Words>
  <Application>Microsoft Office PowerPoint</Application>
  <PresentationFormat>Widescreen</PresentationFormat>
  <Paragraphs>70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1_Default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Newcastle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 Taylor</dc:creator>
  <cp:lastModifiedBy>olumuyiwa Odusanya</cp:lastModifiedBy>
  <cp:revision>1068</cp:revision>
  <dcterms:created xsi:type="dcterms:W3CDTF">2006-03-04T22:00:35Z</dcterms:created>
  <dcterms:modified xsi:type="dcterms:W3CDTF">2020-12-07T10:19:21Z</dcterms:modified>
</cp:coreProperties>
</file>